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5" r:id="rId4"/>
    <p:sldId id="266" r:id="rId5"/>
    <p:sldId id="261" r:id="rId6"/>
    <p:sldId id="269" r:id="rId7"/>
    <p:sldId id="258" r:id="rId8"/>
    <p:sldId id="264" r:id="rId9"/>
    <p:sldId id="259" r:id="rId10"/>
    <p:sldId id="268" r:id="rId11"/>
    <p:sldId id="260" r:id="rId12"/>
    <p:sldId id="263" r:id="rId13"/>
    <p:sldId id="262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694B"/>
    <a:srgbClr val="BC7C4C"/>
    <a:srgbClr val="EADEB8"/>
    <a:srgbClr val="ED7D31"/>
    <a:srgbClr val="8C9A71"/>
    <a:srgbClr val="BB7F3C"/>
    <a:srgbClr val="C8D7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839" autoAdjust="0"/>
    <p:restoredTop sz="94660"/>
  </p:normalViewPr>
  <p:slideViewPr>
    <p:cSldViewPr snapToGrid="0">
      <p:cViewPr varScale="1">
        <p:scale>
          <a:sx n="68" d="100"/>
          <a:sy n="68" d="100"/>
        </p:scale>
        <p:origin x="3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3B980-4BDE-4047-94DC-093335A39D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098AA5-55D8-844B-9B62-E0D9D99665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5091E-4143-9C46-B9A9-D8A47EBA3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83BF1-4C93-4782-978D-112EE5DDDBF9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69CC1-18BD-EC4F-ADCF-61736F1FC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7CC58-D3CC-1E41-97CE-F0B64C3F3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F97E5-E009-4584-A4EA-F54D70D1A8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1983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545A9-8749-D846-B5B1-58A27F8C9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E72B1A-A02B-FC4A-A957-20F0BEB872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965D5A-8B0F-6547-A65B-95F61292D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83BF1-4C93-4782-978D-112EE5DDDBF9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8540A-F3C5-F346-9A2D-082FC6BB5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37F07-17C6-B148-9449-648EB984F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F97E5-E009-4584-A4EA-F54D70D1A8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6942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E744C6-A935-004E-8600-AB441F9A98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6D7478-C841-5D42-B972-B657339D8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BA623-59A6-4342-B410-7E245925D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83BF1-4C93-4782-978D-112EE5DDDBF9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BADCF-949E-9546-B296-2F05180AF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0D35E4-3749-074F-8F38-95A317BC4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F97E5-E009-4584-A4EA-F54D70D1A8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5597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7CF0F-BEA9-EB4C-AD02-8AAF6CAE7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7F306-77EC-BC4A-B186-880EFB9CD6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3C506-D292-594D-8950-C89EEBCE7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83BF1-4C93-4782-978D-112EE5DDDBF9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E8F31-8CA8-C449-A764-91F1A804E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60D58-A507-5547-9B6C-8CC7C555C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F97E5-E009-4584-A4EA-F54D70D1A8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6308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53D56-FC1D-F941-9665-5E4218FC7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4B0B5E-7436-454C-B7F1-EC169212A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F7A7F-59D5-1448-B866-09D47BCBE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83BF1-4C93-4782-978D-112EE5DDDBF9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518CB8-1CC4-634C-99C6-9C37A1F15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76DFF-F8FF-A043-B7D9-513163C52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F97E5-E009-4584-A4EA-F54D70D1A8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831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FBEAE-1BE5-2A42-8474-46FE5AB4A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70F5F-8F2F-6243-9965-1C16BB5EDA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F79A35-E385-4848-9B34-05F6723BEF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7E2E28-2CD4-4E48-B112-B42521C8B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83BF1-4C93-4782-978D-112EE5DDDBF9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7454D5-F8F0-BF4B-BF8B-281E0AE2A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C6BE70-70F1-0F4C-8B9A-82A6DDBFA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F97E5-E009-4584-A4EA-F54D70D1A8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1335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2BDB2-8180-C840-A3E6-00014DD0C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0C3C4-CBF2-E943-8DE0-22592D9F8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BAE574-5478-6B40-A8A6-037DEBE37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21F783-1638-DE46-BEFB-CF51F16A10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A1C8A8-A70B-6145-8BB3-463D2A0CD0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C51C77-2BF4-8646-B8E0-44161BC90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83BF1-4C93-4782-978D-112EE5DDDBF9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80CAD3-64B3-BF49-8082-814BC25E8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F25E08-5A1D-4349-A786-9A037D64E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F97E5-E009-4584-A4EA-F54D70D1A8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6158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E0CE4-B632-F340-AA82-3574D2CFE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B01C61-5992-764B-9104-734079E58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83BF1-4C93-4782-978D-112EE5DDDBF9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2DCF11-0DE3-6140-A61A-E4E846B2F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96DD7E-5522-7540-837D-C8B1D3439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F97E5-E009-4584-A4EA-F54D70D1A8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4755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19930F-09BA-F94E-8725-409FD1343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83BF1-4C93-4782-978D-112EE5DDDBF9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8A82D4-46D1-C441-B5CF-1BE232E83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BAFDAC-04B8-9640-9BD7-6A49BED45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F97E5-E009-4584-A4EA-F54D70D1A8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0372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D42B2-2D0D-1642-9DAD-B8DA81126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9D2A0-3D05-0844-82E0-2DE14CAD2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1D2A9-0A28-A343-BB4A-4B0DDCF746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36AF7F-B0EF-D740-BF14-2B1C7ABF3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83BF1-4C93-4782-978D-112EE5DDDBF9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F58047-2973-A643-AB9E-086593D11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CCFE23-EE91-E44F-ADA4-31E0C4066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F97E5-E009-4584-A4EA-F54D70D1A8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8212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5FA51-BADF-8A4A-A7A5-3FD412D44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4DABB1-D95A-AA4E-BAB0-213695B513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CB75E1-81A9-F54C-BA92-B80C078C7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A2A7BD-66FC-9F47-B445-7A7C749A2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83BF1-4C93-4782-978D-112EE5DDDBF9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B481BA-4561-C946-99DB-8F5FE7A7C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100714-1115-A849-87B1-17DC50815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F97E5-E009-4584-A4EA-F54D70D1A8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0515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FC5E08-F80E-6C43-9C0E-BE35E5625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BAC55-E096-4840-8FDC-03C3FF721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B996C-7F61-C947-BD73-3BD31BB258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83BF1-4C93-4782-978D-112EE5DDDBF9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FE8F3-633B-154A-82EC-7ABC88BDEF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ED0E9C-8AB9-0447-8E7B-7DBF60A1CB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F97E5-E009-4584-A4EA-F54D70D1A8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6638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492NKa1tqo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0MD3xuDYQZI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1EB1ECA-588A-4149-BB7D-728FD218BB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2" r="3757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ln>
            <a:noFill/>
            <a:prstDash val="sysDash"/>
          </a:ln>
          <a:effectLst>
            <a:outerShdw blurRad="50800" dist="50800" dir="5400000" sx="1000" sy="1000" algn="ctr" rotWithShape="0">
              <a:srgbClr val="000000"/>
            </a:outerShdw>
            <a:reflection endPos="0" dist="50800" dir="5400000" sy="-100000" algn="bl" rotWithShape="0"/>
          </a:effec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54124F4-9FBB-43F7-961B-A07927EF96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1340" y="1816593"/>
            <a:ext cx="6749019" cy="2412178"/>
          </a:xfrm>
          <a:noFill/>
        </p:spPr>
        <p:txBody>
          <a:bodyPr>
            <a:normAutofit/>
          </a:bodyPr>
          <a:lstStyle/>
          <a:p>
            <a:pPr algn="l"/>
            <a:r>
              <a:rPr lang="fi-FI" sz="5600" b="1" dirty="0">
                <a:solidFill>
                  <a:srgbClr val="58694B"/>
                </a:solidFill>
                <a:latin typeface="+mn-lt"/>
              </a:rPr>
              <a:t>Ilmastoneuvottelut</a:t>
            </a:r>
            <a:br>
              <a:rPr lang="fi-FI" sz="5600" dirty="0"/>
            </a:br>
            <a:r>
              <a:rPr lang="fi-FI" sz="3200" dirty="0"/>
              <a:t>Yhteinen sopimus kahdessa tunnissa</a:t>
            </a:r>
            <a:br>
              <a:rPr lang="fi-FI" sz="3200" dirty="0"/>
            </a:br>
            <a:endParaRPr lang="fi-FI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C1BA4C-0D0A-E54E-BEFD-3AB77B0AF6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3" y="155719"/>
            <a:ext cx="4631634" cy="654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614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507AB7F-DB99-F743-A0A4-56FD418BCB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7" r="3423"/>
          <a:stretch/>
        </p:blipFill>
        <p:spPr>
          <a:xfrm>
            <a:off x="-6353" y="0"/>
            <a:ext cx="12192000" cy="68829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E35A008-46D4-514D-9E2C-DEA93F484C85}"/>
              </a:ext>
            </a:extLst>
          </p:cNvPr>
          <p:cNvSpPr/>
          <p:nvPr/>
        </p:nvSpPr>
        <p:spPr>
          <a:xfrm>
            <a:off x="3214541" y="1668545"/>
            <a:ext cx="5501996" cy="3346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5D316270-1AD1-420B-B010-52E662A3E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764" y="3754554"/>
            <a:ext cx="6158418" cy="1158003"/>
          </a:xfrm>
        </p:spPr>
        <p:txBody>
          <a:bodyPr>
            <a:normAutofit fontScale="90000"/>
          </a:bodyPr>
          <a:lstStyle/>
          <a:p>
            <a:r>
              <a:rPr lang="fi-FI" dirty="0"/>
              <a:t>Delegaatioihin jakautuminen ja rooleihin perehtyminen</a:t>
            </a:r>
          </a:p>
        </p:txBody>
      </p:sp>
    </p:spTree>
    <p:extLst>
      <p:ext uri="{BB962C8B-B14F-4D97-AF65-F5344CB8AC3E}">
        <p14:creationId xmlns:p14="http://schemas.microsoft.com/office/powerpoint/2010/main" val="1827541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819C7B8-DAB7-DA42-A842-5B488EB90A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4" r="4829"/>
          <a:stretch/>
        </p:blipFill>
        <p:spPr>
          <a:xfrm>
            <a:off x="344129" y="-202083"/>
            <a:ext cx="12191999" cy="684287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24972E7-558C-D449-8B1D-96CF4E152A9D}"/>
              </a:ext>
            </a:extLst>
          </p:cNvPr>
          <p:cNvSpPr/>
          <p:nvPr/>
        </p:nvSpPr>
        <p:spPr>
          <a:xfrm>
            <a:off x="0" y="1884046"/>
            <a:ext cx="12192000" cy="4134347"/>
          </a:xfrm>
          <a:prstGeom prst="rect">
            <a:avLst/>
          </a:prstGeom>
          <a:solidFill>
            <a:srgbClr val="8C9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5100CD8-4C36-42A2-9023-37F88ECD4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4900" b="1" dirty="0">
                <a:solidFill>
                  <a:srgbClr val="58694B"/>
                </a:solidFill>
              </a:rPr>
              <a:t>Delegaatioihin </a:t>
            </a:r>
            <a:br>
              <a:rPr lang="fi-FI" sz="4900" b="1" dirty="0">
                <a:solidFill>
                  <a:srgbClr val="58694B"/>
                </a:solidFill>
              </a:rPr>
            </a:br>
            <a:r>
              <a:rPr lang="fi-FI" sz="4900" b="1" dirty="0">
                <a:solidFill>
                  <a:srgbClr val="58694B"/>
                </a:solidFill>
              </a:rPr>
              <a:t>jakautuminen</a:t>
            </a:r>
            <a:endParaRPr lang="fi-FI" sz="31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B8D2C71-B826-4814-A1EF-5E870A5B88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0663" y="2064538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>
                <a:solidFill>
                  <a:schemeClr val="bg1"/>
                </a:solidFill>
                <a:latin typeface="+mj-lt"/>
              </a:rPr>
              <a:t>1. Median edustajat  </a:t>
            </a:r>
          </a:p>
          <a:p>
            <a:pPr marL="0" indent="0">
              <a:buNone/>
            </a:pPr>
            <a:r>
              <a:rPr lang="fi-FI" sz="2400" dirty="0">
                <a:solidFill>
                  <a:schemeClr val="bg1"/>
                </a:solidFill>
                <a:latin typeface="+mj-lt"/>
              </a:rPr>
              <a:t>2. </a:t>
            </a:r>
            <a:r>
              <a:rPr lang="fi-FI" sz="2400" u="sng" dirty="0">
                <a:solidFill>
                  <a:schemeClr val="bg1"/>
                </a:solidFill>
                <a:latin typeface="+mj-lt"/>
              </a:rPr>
              <a:t>Maatalouden edustajat </a:t>
            </a:r>
          </a:p>
          <a:p>
            <a:pPr marL="0" indent="0">
              <a:buNone/>
            </a:pPr>
            <a:r>
              <a:rPr lang="fi-FI" sz="2400" dirty="0">
                <a:solidFill>
                  <a:schemeClr val="bg1"/>
                </a:solidFill>
                <a:latin typeface="+mj-lt"/>
              </a:rPr>
              <a:t>3. </a:t>
            </a:r>
            <a:r>
              <a:rPr lang="fi-FI" sz="2400" u="sng" dirty="0">
                <a:solidFill>
                  <a:schemeClr val="bg1"/>
                </a:solidFill>
                <a:latin typeface="+mj-lt"/>
              </a:rPr>
              <a:t>Metsäteollisuuden edustajat </a:t>
            </a:r>
          </a:p>
          <a:p>
            <a:pPr marL="0" indent="0">
              <a:buNone/>
            </a:pPr>
            <a:r>
              <a:rPr lang="fi-FI" sz="2400" dirty="0">
                <a:solidFill>
                  <a:schemeClr val="bg1"/>
                </a:solidFill>
                <a:latin typeface="+mj-lt"/>
              </a:rPr>
              <a:t>4. </a:t>
            </a:r>
            <a:r>
              <a:rPr lang="fi-FI" sz="2400" u="sng" dirty="0">
                <a:solidFill>
                  <a:schemeClr val="bg1"/>
                </a:solidFill>
                <a:latin typeface="+mj-lt"/>
              </a:rPr>
              <a:t>Energiateollisuuden edustajat </a:t>
            </a:r>
          </a:p>
          <a:p>
            <a:pPr marL="0" indent="0">
              <a:buNone/>
            </a:pPr>
            <a:r>
              <a:rPr lang="fi-FI" sz="2400" dirty="0">
                <a:solidFill>
                  <a:schemeClr val="bg1"/>
                </a:solidFill>
                <a:latin typeface="+mj-lt"/>
              </a:rPr>
              <a:t>5. </a:t>
            </a:r>
            <a:r>
              <a:rPr lang="fi-FI" sz="2400" u="sng" dirty="0">
                <a:solidFill>
                  <a:schemeClr val="bg1"/>
                </a:solidFill>
                <a:latin typeface="+mj-lt"/>
              </a:rPr>
              <a:t>Alue- ja liikennesuunnittelun edustajat </a:t>
            </a:r>
          </a:p>
          <a:p>
            <a:pPr marL="0" indent="0">
              <a:buNone/>
            </a:pPr>
            <a:r>
              <a:rPr lang="fi-FI" sz="2400" dirty="0">
                <a:solidFill>
                  <a:schemeClr val="bg1"/>
                </a:solidFill>
                <a:latin typeface="+mj-lt"/>
              </a:rPr>
              <a:t>6. </a:t>
            </a:r>
            <a:r>
              <a:rPr lang="fi-FI" sz="2400" u="sng" dirty="0">
                <a:solidFill>
                  <a:schemeClr val="bg1"/>
                </a:solidFill>
                <a:latin typeface="+mj-lt"/>
              </a:rPr>
              <a:t>Autoteollisuuden edustajat </a:t>
            </a:r>
          </a:p>
          <a:p>
            <a:pPr marL="0" indent="0">
              <a:buNone/>
            </a:pPr>
            <a:r>
              <a:rPr lang="fi-FI" sz="2400" dirty="0">
                <a:solidFill>
                  <a:schemeClr val="bg1"/>
                </a:solidFill>
                <a:latin typeface="+mj-lt"/>
              </a:rPr>
              <a:t>7. YK:n ympäristöohjelman edustajat </a:t>
            </a:r>
          </a:p>
          <a:p>
            <a:pPr marL="0" indent="0">
              <a:buNone/>
            </a:pPr>
            <a:r>
              <a:rPr lang="fi-FI" sz="2400" dirty="0">
                <a:solidFill>
                  <a:schemeClr val="bg1"/>
                </a:solidFill>
                <a:latin typeface="+mj-lt"/>
              </a:rPr>
              <a:t>8. Ympäristöjärjestön edustajat </a:t>
            </a:r>
          </a:p>
          <a:p>
            <a:pPr marL="0" indent="0">
              <a:buNone/>
            </a:pPr>
            <a:endParaRPr lang="fi-FI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02FAAAE-9FAC-CC45-AF3B-C25D2998BF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1" r="13589"/>
          <a:stretch/>
        </p:blipFill>
        <p:spPr>
          <a:xfrm>
            <a:off x="6304725" y="-8725"/>
            <a:ext cx="5887276" cy="6501600"/>
          </a:xfrm>
        </p:spPr>
      </p:pic>
    </p:spTree>
    <p:extLst>
      <p:ext uri="{BB962C8B-B14F-4D97-AF65-F5344CB8AC3E}">
        <p14:creationId xmlns:p14="http://schemas.microsoft.com/office/powerpoint/2010/main" val="55647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FEE146C-E5B9-AE4F-9B64-CD17108DF9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7" r="3423"/>
          <a:stretch/>
        </p:blipFill>
        <p:spPr>
          <a:xfrm>
            <a:off x="0" y="-24918"/>
            <a:ext cx="12192000" cy="68829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8D96C3C-E565-4A4B-82A9-FB3DAC74B935}"/>
              </a:ext>
            </a:extLst>
          </p:cNvPr>
          <p:cNvSpPr/>
          <p:nvPr/>
        </p:nvSpPr>
        <p:spPr>
          <a:xfrm>
            <a:off x="440635" y="0"/>
            <a:ext cx="6354365" cy="6838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496D8B-EB5D-E84F-8AFF-DA3AB9B712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57973">
            <a:off x="8922755" y="4309429"/>
            <a:ext cx="1573010" cy="2247157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A498F50-BAEB-4552-9BF1-763FDA857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331" y="308125"/>
            <a:ext cx="10515600" cy="1325563"/>
          </a:xfrm>
        </p:spPr>
        <p:txBody>
          <a:bodyPr/>
          <a:lstStyle/>
          <a:p>
            <a:r>
              <a:rPr lang="fi-FI" b="1" dirty="0">
                <a:solidFill>
                  <a:srgbClr val="58694B"/>
                </a:solidFill>
              </a:rPr>
              <a:t>Tehtävät</a:t>
            </a:r>
            <a:endParaRPr lang="fi-FI" sz="32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9956BAB-5277-45EC-B604-45E46D4E31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26452"/>
            <a:ext cx="5181600" cy="494976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fi-FI" dirty="0">
                <a:latin typeface="+mj-lt"/>
              </a:rPr>
              <a:t>Lukekaa roolikortit. Vastatkaa roolikortilla seuraaviin kysymyksiin:</a:t>
            </a:r>
          </a:p>
          <a:p>
            <a:pPr marL="457200" lvl="1" indent="0">
              <a:buNone/>
            </a:pPr>
            <a:endParaRPr lang="fi-FI" dirty="0">
              <a:latin typeface="+mj-lt"/>
            </a:endParaRPr>
          </a:p>
          <a:p>
            <a:pPr lvl="1"/>
            <a:r>
              <a:rPr lang="fi-FI" b="1" dirty="0">
                <a:latin typeface="+mj-lt"/>
              </a:rPr>
              <a:t>Millaisilla toimenpiteillä ilmastonmuutosta tulisi teidän delegaationne mielestä torjua? </a:t>
            </a:r>
          </a:p>
          <a:p>
            <a:pPr marL="914400" lvl="2" indent="0">
              <a:buNone/>
            </a:pPr>
            <a:r>
              <a:rPr lang="fi-FI" dirty="0">
                <a:latin typeface="+mj-lt"/>
              </a:rPr>
              <a:t>Miettikää siis mitä haluatte neuvotteluissa esittää ilmastosopimukseen</a:t>
            </a:r>
          </a:p>
          <a:p>
            <a:pPr marL="914400" lvl="2" indent="0">
              <a:buNone/>
            </a:pPr>
            <a:endParaRPr lang="fi-FI" dirty="0">
              <a:latin typeface="+mj-lt"/>
            </a:endParaRPr>
          </a:p>
          <a:p>
            <a:pPr lvl="1"/>
            <a:r>
              <a:rPr lang="fi-FI" b="1" dirty="0">
                <a:latin typeface="+mj-lt"/>
              </a:rPr>
              <a:t>Millaisiin ilmastonmuutosta torjuviin esityksiin teidän delegaationne ei suostu?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fi-FI" dirty="0">
              <a:latin typeface="+mj-lt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i-FI" dirty="0">
              <a:latin typeface="+mj-lt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i-FI" dirty="0">
              <a:latin typeface="+mj-lt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i-FI" dirty="0" err="1">
              <a:latin typeface="+mj-lt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F913D85-1DE5-6143-9AD4-143A0A531E5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566" y="-29817"/>
            <a:ext cx="8051389" cy="5361365"/>
          </a:xfrm>
        </p:spPr>
      </p:pic>
    </p:spTree>
    <p:extLst>
      <p:ext uri="{BB962C8B-B14F-4D97-AF65-F5344CB8AC3E}">
        <p14:creationId xmlns:p14="http://schemas.microsoft.com/office/powerpoint/2010/main" val="251036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DCEF0AE-9B0C-8247-8A07-ECA2AD28E3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2" r="3757"/>
          <a:stretch/>
        </p:blipFill>
        <p:spPr>
          <a:xfrm>
            <a:off x="0" y="-26426"/>
            <a:ext cx="12192000" cy="6857999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  <a:reflection endPos="0" dist="50800" dir="5400000" sy="-100000" algn="bl" rotWithShape="0"/>
          </a:effec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B5A2615-031B-469B-B27B-FFA48E9AD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220" y="540072"/>
            <a:ext cx="4869179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err="1">
                <a:solidFill>
                  <a:srgbClr val="58694B"/>
                </a:solidFill>
              </a:rPr>
              <a:t>Kotitehtävä</a:t>
            </a:r>
            <a:endParaRPr lang="en-US" b="1" dirty="0">
              <a:solidFill>
                <a:srgbClr val="58694B"/>
              </a:solidFill>
            </a:endParaRP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0437355A-0FA9-4E92-A242-C0BE4F6927F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8"/>
          <a:stretch/>
        </p:blipFill>
        <p:spPr>
          <a:xfrm>
            <a:off x="5867399" y="10"/>
            <a:ext cx="6324601" cy="6857990"/>
          </a:xfrm>
          <a:prstGeom prst="rect">
            <a:avLst/>
          </a:prstGeo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B23474D-6E9E-4196-B0D9-4A16E2F013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rot="20928311">
            <a:off x="423184" y="2272868"/>
            <a:ext cx="4869179" cy="3047946"/>
          </a:xfrm>
        </p:spPr>
        <p:txBody>
          <a:bodyPr vert="horz" lIns="91440" tIns="45720" rIns="91440" bIns="45720" rtlCol="0" anchor="b">
            <a:noAutofit/>
          </a:bodyPr>
          <a:lstStyle/>
          <a:p>
            <a:pPr indent="0">
              <a:buNone/>
            </a:pPr>
            <a:r>
              <a:rPr lang="en-US" sz="3600" b="1" dirty="0" err="1">
                <a:solidFill>
                  <a:srgbClr val="58694B"/>
                </a:solidFill>
                <a:latin typeface="+mj-lt"/>
              </a:rPr>
              <a:t>Tervetuloa</a:t>
            </a:r>
            <a:br>
              <a:rPr lang="en-US" sz="2600" dirty="0">
                <a:solidFill>
                  <a:srgbClr val="000000"/>
                </a:solidFill>
                <a:latin typeface="+mj-lt"/>
              </a:rPr>
            </a:br>
            <a:r>
              <a:rPr lang="en-US" sz="3600" b="1" dirty="0" err="1">
                <a:solidFill>
                  <a:srgbClr val="58694B"/>
                </a:solidFill>
                <a:latin typeface="+mj-lt"/>
              </a:rPr>
              <a:t>ilmasto</a:t>
            </a:r>
            <a:r>
              <a:rPr lang="en-US" sz="3600" b="1" dirty="0">
                <a:solidFill>
                  <a:srgbClr val="58694B"/>
                </a:solidFill>
                <a:latin typeface="+mj-lt"/>
              </a:rPr>
              <a:t>-</a:t>
            </a:r>
            <a:br>
              <a:rPr lang="en-US" sz="2600" dirty="0">
                <a:solidFill>
                  <a:srgbClr val="000000"/>
                </a:solidFill>
                <a:latin typeface="+mj-lt"/>
              </a:rPr>
            </a:br>
            <a:r>
              <a:rPr lang="en-US" sz="3600" b="1" dirty="0" err="1">
                <a:solidFill>
                  <a:srgbClr val="58694B"/>
                </a:solidFill>
                <a:latin typeface="+mj-lt"/>
              </a:rPr>
              <a:t>neuvotteluihin</a:t>
            </a:r>
            <a:r>
              <a:rPr lang="en-US" sz="2600" b="1" dirty="0">
                <a:solidFill>
                  <a:srgbClr val="000000"/>
                </a:solidFill>
                <a:latin typeface="+mj-lt"/>
              </a:rPr>
              <a:t>!</a:t>
            </a:r>
            <a:endParaRPr lang="en-US" sz="26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B15B1E-D438-DF4E-AB0E-6660EB2525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587" y="4075673"/>
            <a:ext cx="27559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505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507AB7F-DB99-F743-A0A4-56FD418BCB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7" r="3423"/>
          <a:stretch/>
        </p:blipFill>
        <p:spPr>
          <a:xfrm>
            <a:off x="-6353" y="0"/>
            <a:ext cx="12192000" cy="68829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E35A008-46D4-514D-9E2C-DEA93F484C85}"/>
              </a:ext>
            </a:extLst>
          </p:cNvPr>
          <p:cNvSpPr/>
          <p:nvPr/>
        </p:nvSpPr>
        <p:spPr>
          <a:xfrm>
            <a:off x="2960017" y="2445666"/>
            <a:ext cx="6872140" cy="178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5D316270-1AD1-420B-B010-52E662A3E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4119" y="2993186"/>
            <a:ext cx="7299061" cy="1158003"/>
          </a:xfrm>
        </p:spPr>
        <p:txBody>
          <a:bodyPr>
            <a:normAutofit fontScale="90000"/>
          </a:bodyPr>
          <a:lstStyle/>
          <a:p>
            <a:r>
              <a:rPr lang="fi-FI" dirty="0"/>
              <a:t>Ilmastonmuutos ja </a:t>
            </a:r>
            <a:br>
              <a:rPr lang="fi-FI" dirty="0"/>
            </a:br>
            <a:r>
              <a:rPr lang="fi-FI" dirty="0"/>
              <a:t>Pariisin ilmastosopimus</a:t>
            </a:r>
          </a:p>
        </p:txBody>
      </p:sp>
    </p:spTree>
    <p:extLst>
      <p:ext uri="{BB962C8B-B14F-4D97-AF65-F5344CB8AC3E}">
        <p14:creationId xmlns:p14="http://schemas.microsoft.com/office/powerpoint/2010/main" val="3178183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38BFC00-2413-644A-9C48-D7FCC7ACDF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7" r="3423"/>
          <a:stretch/>
        </p:blipFill>
        <p:spPr>
          <a:xfrm>
            <a:off x="0" y="-24918"/>
            <a:ext cx="12192000" cy="68829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A90B614-6797-F849-A768-14B5836B76CF}"/>
              </a:ext>
            </a:extLst>
          </p:cNvPr>
          <p:cNvSpPr/>
          <p:nvPr/>
        </p:nvSpPr>
        <p:spPr>
          <a:xfrm>
            <a:off x="838200" y="-24918"/>
            <a:ext cx="8109476" cy="6882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F8BD222-46DB-4CEE-A6B0-4111C047E8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7444" y="240095"/>
            <a:ext cx="7255646" cy="5396689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sz="3600" b="1" dirty="0">
                <a:solidFill>
                  <a:srgbClr val="58694B"/>
                </a:solidFill>
                <a:latin typeface="+mj-lt"/>
              </a:rPr>
              <a:t>Mitä on ilmastonmuutos? </a:t>
            </a:r>
          </a:p>
          <a:p>
            <a:pPr marL="914400" lvl="2" indent="0">
              <a:buNone/>
            </a:pPr>
            <a:r>
              <a:rPr lang="fi-FI" sz="1800" dirty="0">
                <a:solidFill>
                  <a:srgbClr val="58694B"/>
                </a:solidFill>
                <a:latin typeface="+mj-lt"/>
                <a:hlinkClick r:id="rId3"/>
              </a:rPr>
              <a:t>Ilmari Ilmasto </a:t>
            </a:r>
            <a:r>
              <a:rPr lang="fi-FI" sz="1800" dirty="0">
                <a:solidFill>
                  <a:srgbClr val="58694B"/>
                </a:solidFill>
                <a:latin typeface="+mj-lt"/>
              </a:rPr>
              <a:t>(0:51)</a:t>
            </a:r>
          </a:p>
          <a:p>
            <a:pPr marL="514350" indent="-514350">
              <a:buFont typeface="+mj-lt"/>
              <a:buAutoNum type="arabicPeriod"/>
            </a:pPr>
            <a:endParaRPr lang="fi-FI" sz="2600" b="1" dirty="0">
              <a:solidFill>
                <a:srgbClr val="58694B"/>
              </a:solidFill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fi-FI" sz="3600" b="1" dirty="0">
                <a:solidFill>
                  <a:srgbClr val="58694B"/>
                </a:solidFill>
                <a:latin typeface="+mj-lt"/>
              </a:rPr>
              <a:t>Millaisia seurauksia ilmastonmuutoksella on?</a:t>
            </a:r>
          </a:p>
          <a:p>
            <a:pPr marL="914400" lvl="2" indent="0">
              <a:buNone/>
            </a:pPr>
            <a:r>
              <a:rPr lang="fi-FI" sz="1800" dirty="0">
                <a:solidFill>
                  <a:srgbClr val="58694B"/>
                </a:solidFill>
                <a:latin typeface="+mj-lt"/>
              </a:rPr>
              <a:t>Esim. sää, ruoantuotanto, luonnoneläinten elinehdot, rannikkoalueet, maahanmuutto, arktiset alueet, meret, talvi… </a:t>
            </a:r>
          </a:p>
          <a:p>
            <a:pPr marL="457200" lvl="1" indent="0">
              <a:buNone/>
            </a:pPr>
            <a:endParaRPr lang="fi-FI" sz="2200" b="1" dirty="0">
              <a:solidFill>
                <a:srgbClr val="58694B"/>
              </a:solidFill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fi-FI" sz="3600" b="1" dirty="0">
                <a:solidFill>
                  <a:srgbClr val="58694B"/>
                </a:solidFill>
                <a:latin typeface="+mj-lt"/>
              </a:rPr>
              <a:t>Miten ilmastonmuutosta voidaan hillitä?</a:t>
            </a:r>
          </a:p>
          <a:p>
            <a:pPr marL="914400" lvl="2" indent="0">
              <a:buNone/>
            </a:pPr>
            <a:r>
              <a:rPr lang="fi-FI" sz="1800" dirty="0">
                <a:solidFill>
                  <a:srgbClr val="58694B"/>
                </a:solidFill>
                <a:latin typeface="+mj-lt"/>
              </a:rPr>
              <a:t>Esim. energiantuotanto, teollisuus, liikenne, asuminen, maatalous, metsätalous, lainsäädäntö, tuotekehitys…</a:t>
            </a:r>
          </a:p>
          <a:p>
            <a:pPr marL="514350" indent="-514350">
              <a:buFont typeface="+mj-lt"/>
              <a:buAutoNum type="arabicPeriod"/>
            </a:pPr>
            <a:endParaRPr lang="fi-FI" sz="2600" dirty="0">
              <a:solidFill>
                <a:srgbClr val="58694B"/>
              </a:solidFill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endParaRPr lang="fi-FI" sz="2600" b="1" dirty="0" err="1">
              <a:solidFill>
                <a:srgbClr val="58694B"/>
              </a:solidFill>
              <a:latin typeface="+mj-lt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EB0E944-8329-ED47-9DA5-347A2A9A9D6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261"/>
          <a:stretch/>
        </p:blipFill>
        <p:spPr>
          <a:xfrm>
            <a:off x="7451353" y="-24918"/>
            <a:ext cx="4740648" cy="5197228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8624F1-D0E3-704F-927B-DB4BEC45C09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41" b="16985"/>
          <a:stretch/>
        </p:blipFill>
        <p:spPr>
          <a:xfrm>
            <a:off x="9186921" y="3285782"/>
            <a:ext cx="3005080" cy="357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546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E0AF178-8FDA-3D4D-92EB-04317372A3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4" r="4829"/>
          <a:stretch/>
        </p:blipFill>
        <p:spPr>
          <a:xfrm>
            <a:off x="0" y="0"/>
            <a:ext cx="12191999" cy="6842873"/>
          </a:xfrm>
          <a:prstGeom prst="rect">
            <a:avLst/>
          </a:prstGeom>
        </p:spPr>
      </p:pic>
      <p:sp>
        <p:nvSpPr>
          <p:cNvPr id="6" name="Alaotsikko 5">
            <a:extLst>
              <a:ext uri="{FF2B5EF4-FFF2-40B4-BE49-F238E27FC236}">
                <a16:creationId xmlns:a16="http://schemas.microsoft.com/office/drawing/2014/main" id="{C262B9C7-0C9A-400B-B829-B4652BF4A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045" y="226807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3600" dirty="0">
                <a:solidFill>
                  <a:srgbClr val="58694B"/>
                </a:solidFill>
                <a:latin typeface="+mj-lt"/>
              </a:rPr>
              <a:t>Ilmastonmuutosta ei voi enää täysin </a:t>
            </a:r>
            <a:r>
              <a:rPr lang="fi-FI" sz="3600" b="1" u="sng" dirty="0">
                <a:solidFill>
                  <a:srgbClr val="58694B"/>
                </a:solidFill>
                <a:latin typeface="+mj-lt"/>
              </a:rPr>
              <a:t>pysäyttää</a:t>
            </a:r>
            <a:r>
              <a:rPr lang="fi-FI" sz="3600" dirty="0">
                <a:solidFill>
                  <a:srgbClr val="58694B"/>
                </a:solidFill>
                <a:latin typeface="+mj-lt"/>
              </a:rPr>
              <a:t>. Ilmasto väistämättä lämpenee jo aiheutettujen ilmastopäästöjen vaikuttaessa satojen vuosien ajan ilmakehässä.</a:t>
            </a:r>
          </a:p>
          <a:p>
            <a:pPr marL="0" indent="0">
              <a:buNone/>
            </a:pPr>
            <a:endParaRPr lang="fi-FI" sz="3600" dirty="0">
              <a:solidFill>
                <a:srgbClr val="58694B"/>
              </a:solidFill>
              <a:latin typeface="+mj-lt"/>
            </a:endParaRPr>
          </a:p>
          <a:p>
            <a:pPr marL="0" indent="0">
              <a:buNone/>
            </a:pPr>
            <a:r>
              <a:rPr lang="fi-FI" sz="3600" b="1" u="sng" dirty="0">
                <a:solidFill>
                  <a:srgbClr val="58694B"/>
                </a:solidFill>
                <a:latin typeface="+mj-lt"/>
              </a:rPr>
              <a:t>Nopeilla toimenpiteillä</a:t>
            </a:r>
            <a:r>
              <a:rPr lang="fi-FI" sz="3600" dirty="0">
                <a:solidFill>
                  <a:srgbClr val="58694B"/>
                </a:solidFill>
                <a:latin typeface="+mj-lt"/>
              </a:rPr>
              <a:t> ilmastonmuutos voidaan </a:t>
            </a:r>
            <a:br>
              <a:rPr lang="fi-FI" sz="3600" dirty="0">
                <a:solidFill>
                  <a:srgbClr val="58694B"/>
                </a:solidFill>
                <a:latin typeface="+mj-lt"/>
              </a:rPr>
            </a:br>
            <a:r>
              <a:rPr lang="fi-FI" sz="3600" b="1" u="sng" dirty="0">
                <a:solidFill>
                  <a:srgbClr val="58694B"/>
                </a:solidFill>
                <a:latin typeface="+mj-lt"/>
              </a:rPr>
              <a:t>rajoittaa</a:t>
            </a:r>
            <a:r>
              <a:rPr lang="fi-FI" sz="3600" dirty="0">
                <a:solidFill>
                  <a:srgbClr val="58694B"/>
                </a:solidFill>
                <a:latin typeface="+mj-lt"/>
              </a:rPr>
              <a:t> 1,5 - 2 asteeseen. Nopeat toimenpiteet voivat vielä estää elämän ja toimeentulon kannalta katastrofaalisen ilmastonmuutoksen.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DD80F0-362B-0E4D-BE8B-E15296997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8492">
            <a:off x="-929748" y="-133517"/>
            <a:ext cx="4714975" cy="31433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226F66-271A-204C-9A0E-C6C45CD9E9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06447">
            <a:off x="9573412" y="3357167"/>
            <a:ext cx="2698252" cy="179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415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EFAC8C9-443D-2E45-8D2D-F1CDD0B96C6E}"/>
              </a:ext>
            </a:extLst>
          </p:cNvPr>
          <p:cNvSpPr/>
          <p:nvPr/>
        </p:nvSpPr>
        <p:spPr>
          <a:xfrm>
            <a:off x="-1" y="0"/>
            <a:ext cx="12192000" cy="6862015"/>
          </a:xfrm>
          <a:prstGeom prst="rect">
            <a:avLst/>
          </a:prstGeom>
          <a:solidFill>
            <a:srgbClr val="8C9A71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3A22290-8CA2-483F-837A-8609070C7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35554"/>
            <a:ext cx="10515600" cy="1325563"/>
          </a:xfrm>
        </p:spPr>
        <p:txBody>
          <a:bodyPr/>
          <a:lstStyle/>
          <a:p>
            <a:pPr algn="ctr"/>
            <a:r>
              <a:rPr lang="fi-FI" b="1" dirty="0">
                <a:solidFill>
                  <a:srgbClr val="58694B"/>
                </a:solidFill>
              </a:rPr>
              <a:t>Pariisin ilmastosopimus</a:t>
            </a:r>
            <a:endParaRPr lang="fi-FI" sz="32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F118BB8-CE53-42A1-A929-931AA4334A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439293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600" dirty="0">
                <a:latin typeface="+mj-lt"/>
              </a:rPr>
              <a:t>Pariisissa vuonna 2015 hyväksyttiin maailmanlaajuinen ilmastosopimus, joka velvoittaa myös Suomea. </a:t>
            </a:r>
          </a:p>
          <a:p>
            <a:pPr lvl="1"/>
            <a:r>
              <a:rPr lang="fi-FI" sz="2200" dirty="0">
                <a:latin typeface="+mj-lt"/>
              </a:rPr>
              <a:t>Sopimuksessa sovittiin ilmaston lämpenemisen pysäyttämisestä alle kahteen asteeseen.</a:t>
            </a:r>
          </a:p>
          <a:p>
            <a:pPr lvl="1"/>
            <a:r>
              <a:rPr lang="fi-FI" sz="2200" dirty="0">
                <a:latin typeface="+mj-lt"/>
              </a:rPr>
              <a:t>Video Pariisin sopimuksesta </a:t>
            </a:r>
            <a:r>
              <a:rPr lang="fi-FI" sz="2200" dirty="0" err="1">
                <a:latin typeface="+mj-lt"/>
                <a:hlinkClick r:id="rId2"/>
              </a:rPr>
              <a:t>EUClimateAction</a:t>
            </a:r>
            <a:r>
              <a:rPr lang="fi-FI" sz="2200" dirty="0">
                <a:latin typeface="+mj-lt"/>
              </a:rPr>
              <a:t> (3:28)</a:t>
            </a:r>
          </a:p>
          <a:p>
            <a:pPr marL="457200" lvl="1" indent="0">
              <a:buNone/>
            </a:pPr>
            <a:endParaRPr lang="fi-FI" sz="2200" dirty="0">
              <a:latin typeface="+mj-lt"/>
            </a:endParaRPr>
          </a:p>
          <a:p>
            <a:pPr marL="0" indent="0">
              <a:buNone/>
            </a:pPr>
            <a:r>
              <a:rPr lang="fi-FI" sz="2600" dirty="0">
                <a:latin typeface="+mj-lt"/>
              </a:rPr>
              <a:t>Suomen hallituksella on omia ilmastotavoitteita. Niillä Suomi osallistuu kansainvälisten ilmastotavoitteiden saavuttamiseen.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012A71E-FFEB-2341-9588-556F20C67D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66"/>
          <a:stretch/>
        </p:blipFill>
        <p:spPr>
          <a:xfrm>
            <a:off x="8269249" y="828206"/>
            <a:ext cx="3922751" cy="5201587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799B56-C66E-7E41-95B8-557B2587C7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18"/>
          <a:stretch/>
        </p:blipFill>
        <p:spPr>
          <a:xfrm>
            <a:off x="5359674" y="3428999"/>
            <a:ext cx="75565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135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507AB7F-DB99-F743-A0A4-56FD418BCB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7" r="3423"/>
          <a:stretch/>
        </p:blipFill>
        <p:spPr>
          <a:xfrm>
            <a:off x="-6353" y="0"/>
            <a:ext cx="12192000" cy="68829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E35A008-46D4-514D-9E2C-DEA93F484C85}"/>
              </a:ext>
            </a:extLst>
          </p:cNvPr>
          <p:cNvSpPr/>
          <p:nvPr/>
        </p:nvSpPr>
        <p:spPr>
          <a:xfrm>
            <a:off x="2931736" y="2366994"/>
            <a:ext cx="6872140" cy="178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5D316270-1AD1-420B-B010-52E662A3E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1736" y="2680089"/>
            <a:ext cx="7299061" cy="1158003"/>
          </a:xfrm>
        </p:spPr>
        <p:txBody>
          <a:bodyPr>
            <a:normAutofit/>
          </a:bodyPr>
          <a:lstStyle/>
          <a:p>
            <a:r>
              <a:rPr lang="fi-FI" dirty="0"/>
              <a:t>Ilmastoneuvottelupeli</a:t>
            </a:r>
          </a:p>
        </p:txBody>
      </p:sp>
    </p:spTree>
    <p:extLst>
      <p:ext uri="{BB962C8B-B14F-4D97-AF65-F5344CB8AC3E}">
        <p14:creationId xmlns:p14="http://schemas.microsoft.com/office/powerpoint/2010/main" val="2320754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7609740-3DB4-A240-AEE8-8134A544D123}"/>
              </a:ext>
            </a:extLst>
          </p:cNvPr>
          <p:cNvSpPr/>
          <p:nvPr/>
        </p:nvSpPr>
        <p:spPr>
          <a:xfrm>
            <a:off x="19877" y="15853"/>
            <a:ext cx="12192000" cy="6862015"/>
          </a:xfrm>
          <a:prstGeom prst="rect">
            <a:avLst/>
          </a:prstGeom>
          <a:solidFill>
            <a:srgbClr val="8C9A71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E066E79-E27F-45C8-8E39-84098EE89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3230" y="263234"/>
            <a:ext cx="4869179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dirty="0" err="1">
                <a:solidFill>
                  <a:srgbClr val="58694B"/>
                </a:solidFill>
              </a:rPr>
              <a:t>Seuraavalla</a:t>
            </a:r>
            <a:r>
              <a:rPr lang="en-US" b="1" dirty="0">
                <a:solidFill>
                  <a:srgbClr val="58694B"/>
                </a:solidFill>
              </a:rPr>
              <a:t> </a:t>
            </a:r>
            <a:r>
              <a:rPr lang="en-US" b="1" dirty="0" err="1">
                <a:solidFill>
                  <a:srgbClr val="58694B"/>
                </a:solidFill>
              </a:rPr>
              <a:t>kaksoistunnilla</a:t>
            </a:r>
            <a:r>
              <a:rPr lang="en-US" b="1" dirty="0">
                <a:solidFill>
                  <a:srgbClr val="58694B"/>
                </a:solidFill>
              </a:rPr>
              <a:t> </a:t>
            </a:r>
            <a:r>
              <a:rPr lang="en-US" b="1" dirty="0" err="1">
                <a:solidFill>
                  <a:srgbClr val="58694B"/>
                </a:solidFill>
              </a:rPr>
              <a:t>ilmastoneuvottelupeli</a:t>
            </a:r>
            <a:endParaRPr lang="en-US" b="1" dirty="0">
              <a:solidFill>
                <a:srgbClr val="58694B"/>
              </a:solidFill>
            </a:endParaRPr>
          </a:p>
        </p:txBody>
      </p:sp>
      <p:pic>
        <p:nvPicPr>
          <p:cNvPr id="14" name="Sisällön paikkamerkki 10">
            <a:extLst>
              <a:ext uri="{FF2B5EF4-FFF2-40B4-BE49-F238E27FC236}">
                <a16:creationId xmlns:a16="http://schemas.microsoft.com/office/drawing/2014/main" id="{673CE940-9332-401D-A9CC-207B01C9440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91"/>
          <a:stretch/>
        </p:blipFill>
        <p:spPr>
          <a:xfrm>
            <a:off x="1" y="0"/>
            <a:ext cx="5665304" cy="6857990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E434733C-01A3-4FF5-A59D-720CE91E1D16}"/>
              </a:ext>
            </a:extLst>
          </p:cNvPr>
          <p:cNvSpPr txBox="1"/>
          <p:nvPr/>
        </p:nvSpPr>
        <p:spPr>
          <a:xfrm>
            <a:off x="6763230" y="5353895"/>
            <a:ext cx="4869179" cy="30479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600" dirty="0">
                <a:solidFill>
                  <a:srgbClr val="000000"/>
                </a:solidFill>
                <a:latin typeface="+mj-lt"/>
              </a:rPr>
              <a:t>Neuvottelujen tavoitteena on sopia </a:t>
            </a:r>
            <a:r>
              <a:rPr lang="fi-FI" sz="2600" b="1" dirty="0">
                <a:solidFill>
                  <a:srgbClr val="000000"/>
                </a:solidFill>
                <a:latin typeface="+mj-lt"/>
              </a:rPr>
              <a:t>Suomen ilmastosopimus</a:t>
            </a:r>
            <a:r>
              <a:rPr lang="fi-FI" sz="2600" dirty="0">
                <a:solidFill>
                  <a:srgbClr val="000000"/>
                </a:solidFill>
                <a:latin typeface="+mj-lt"/>
              </a:rPr>
              <a:t>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i-FI" sz="2600" dirty="0">
              <a:solidFill>
                <a:srgbClr val="000000"/>
              </a:solidFill>
              <a:latin typeface="+mj-lt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600" dirty="0">
                <a:solidFill>
                  <a:srgbClr val="000000"/>
                </a:solidFill>
                <a:latin typeface="+mj-lt"/>
              </a:rPr>
              <a:t>Peliä varten teidät jaetaan rooliryhmiin eli </a:t>
            </a:r>
            <a:r>
              <a:rPr lang="fi-FI" sz="2600" b="1" dirty="0">
                <a:solidFill>
                  <a:srgbClr val="000000"/>
                </a:solidFill>
                <a:latin typeface="+mj-lt"/>
              </a:rPr>
              <a:t>delegaatioihin</a:t>
            </a:r>
            <a:r>
              <a:rPr lang="fi-FI" sz="2600" dirty="0">
                <a:solidFill>
                  <a:srgbClr val="000000"/>
                </a:solidFill>
                <a:latin typeface="+mj-lt"/>
              </a:rPr>
              <a:t>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i-FI" sz="2600" dirty="0">
              <a:solidFill>
                <a:srgbClr val="000000"/>
              </a:solidFill>
              <a:latin typeface="+mj-lt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600" dirty="0">
                <a:solidFill>
                  <a:srgbClr val="000000"/>
                </a:solidFill>
                <a:latin typeface="+mj-lt"/>
              </a:rPr>
              <a:t>Kukin delegaatio edustaa </a:t>
            </a:r>
            <a:r>
              <a:rPr lang="fi-FI" sz="2600" b="1" dirty="0">
                <a:solidFill>
                  <a:srgbClr val="000000"/>
                </a:solidFill>
                <a:latin typeface="+mj-lt"/>
              </a:rPr>
              <a:t>taustayhteisöä</a:t>
            </a:r>
            <a:r>
              <a:rPr lang="fi-FI" sz="2600" dirty="0">
                <a:solidFill>
                  <a:srgbClr val="000000"/>
                </a:solidFill>
                <a:latin typeface="+mj-lt"/>
              </a:rPr>
              <a:t> ja sen tavoitteita.</a:t>
            </a:r>
          </a:p>
          <a:p>
            <a:pPr marL="514350" lvl="1">
              <a:lnSpc>
                <a:spcPct val="90000"/>
              </a:lnSpc>
              <a:spcAft>
                <a:spcPts val="600"/>
              </a:spcAft>
            </a:pPr>
            <a:r>
              <a:rPr lang="fi-FI" sz="2000" dirty="0">
                <a:solidFill>
                  <a:srgbClr val="000000"/>
                </a:solidFill>
                <a:latin typeface="+mj-lt"/>
              </a:rPr>
              <a:t>Esimerkiksi metsäteollisuuden delegaatio edustaa metsäalan tavoitteita ja pyrkii sopimukseen, johon kirjatut toimenpiteet ovat oman alan tavoitteiden kannalta suosiollisia.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i-FI" sz="2600" dirty="0">
              <a:solidFill>
                <a:srgbClr val="000000"/>
              </a:solidFill>
              <a:latin typeface="+mj-lt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i-FI" sz="2600" dirty="0">
              <a:solidFill>
                <a:srgbClr val="000000"/>
              </a:solidFill>
              <a:latin typeface="+mj-lt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i-FI" sz="2600" dirty="0">
              <a:solidFill>
                <a:srgbClr val="000000"/>
              </a:solidFill>
              <a:latin typeface="+mj-lt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i-FI" sz="26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22016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57B5C2B-2B50-8E42-91A7-CA2CB8AD99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041" y="3508828"/>
            <a:ext cx="4991100" cy="3327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F62148B-3F2B-2744-9790-D4FC6476DF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296" y="-157844"/>
            <a:ext cx="5473700" cy="36449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784A4BE-AE7E-A845-B7E8-BEF211F676AB}"/>
              </a:ext>
            </a:extLst>
          </p:cNvPr>
          <p:cNvSpPr/>
          <p:nvPr/>
        </p:nvSpPr>
        <p:spPr>
          <a:xfrm>
            <a:off x="0" y="0"/>
            <a:ext cx="8207298" cy="6858000"/>
          </a:xfrm>
          <a:prstGeom prst="rect">
            <a:avLst/>
          </a:prstGeom>
          <a:solidFill>
            <a:srgbClr val="8C9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A498F50-BAEB-4552-9BF1-763FDA857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chemeClr val="bg1"/>
                </a:solidFill>
              </a:rPr>
              <a:t>Puheenjohtaja jakaa </a:t>
            </a:r>
            <a:br>
              <a:rPr lang="fi-FI" b="1" dirty="0">
                <a:solidFill>
                  <a:schemeClr val="bg1"/>
                </a:solidFill>
              </a:rPr>
            </a:br>
            <a:r>
              <a:rPr lang="fi-FI" b="1" dirty="0">
                <a:solidFill>
                  <a:schemeClr val="bg1"/>
                </a:solidFill>
              </a:rPr>
              <a:t>puheenvuorot</a:t>
            </a:r>
            <a:endParaRPr lang="fi-FI" sz="3200" dirty="0">
              <a:solidFill>
                <a:schemeClr val="bg1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9956BAB-5277-45EC-B604-45E46D4E31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795052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3200" b="1" dirty="0">
                <a:solidFill>
                  <a:schemeClr val="bg1"/>
                </a:solidFill>
                <a:latin typeface="+mj-lt"/>
              </a:rPr>
              <a:t>Pelissä delegaatiot pyytävät puheenvuoroa viittaamalla ja tekevät esityksiä siitä, millaisia ilmastonmuutosta hillitsevistä toimenpiteitä pitäisi kirjata solmittavaan sopimukseen</a:t>
            </a:r>
          </a:p>
          <a:p>
            <a:r>
              <a:rPr lang="fi-FI" b="1" dirty="0">
                <a:solidFill>
                  <a:schemeClr val="bg1"/>
                </a:solidFill>
                <a:latin typeface="+mj-lt"/>
              </a:rPr>
              <a:t>Esityksiä voi keksiä itse, tai lausua niitä puheenjohtajan jakamilta korteilta.</a:t>
            </a:r>
          </a:p>
          <a:p>
            <a:r>
              <a:rPr lang="fi-FI" b="1" dirty="0">
                <a:solidFill>
                  <a:schemeClr val="bg1"/>
                </a:solidFill>
                <a:latin typeface="+mj-lt"/>
              </a:rPr>
              <a:t>Muut delegaatiot </a:t>
            </a:r>
            <a:r>
              <a:rPr lang="fi-FI" u="sng" dirty="0">
                <a:solidFill>
                  <a:schemeClr val="bg1"/>
                </a:solidFill>
                <a:latin typeface="+mj-lt"/>
              </a:rPr>
              <a:t>kannattavat tai vastustavat</a:t>
            </a:r>
            <a:r>
              <a:rPr lang="fi-FI" b="1" dirty="0">
                <a:solidFill>
                  <a:schemeClr val="bg1"/>
                </a:solidFill>
                <a:latin typeface="+mj-lt"/>
              </a:rPr>
              <a:t> yhden delegaation tekemää esitystä sopimukseen. </a:t>
            </a:r>
          </a:p>
          <a:p>
            <a:pPr marL="0" indent="0">
              <a:buNone/>
            </a:pPr>
            <a:br>
              <a:rPr lang="fi-FI" sz="3200" b="1" dirty="0">
                <a:solidFill>
                  <a:schemeClr val="bg1"/>
                </a:solidFill>
                <a:latin typeface="+mj-lt"/>
              </a:rPr>
            </a:br>
            <a:endParaRPr lang="fi-FI" sz="32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666EBA-1FBB-1143-B72A-92A2848FFF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89" r="3423"/>
          <a:stretch/>
        </p:blipFill>
        <p:spPr>
          <a:xfrm>
            <a:off x="8207297" y="-24918"/>
            <a:ext cx="3984703" cy="688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098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5A295D6-C99B-0B4F-87BB-C0001ECE35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4" r="4829"/>
          <a:stretch/>
        </p:blipFill>
        <p:spPr>
          <a:xfrm>
            <a:off x="1" y="15127"/>
            <a:ext cx="12191999" cy="6842873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6961AFEF-ED8A-E94E-A58C-17FE232B3DBD}"/>
              </a:ext>
            </a:extLst>
          </p:cNvPr>
          <p:cNvSpPr/>
          <p:nvPr/>
        </p:nvSpPr>
        <p:spPr>
          <a:xfrm>
            <a:off x="6011596" y="1699443"/>
            <a:ext cx="6407938" cy="56857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098B520-7A4B-5D46-A423-55A18F5D2E6D}"/>
              </a:ext>
            </a:extLst>
          </p:cNvPr>
          <p:cNvSpPr/>
          <p:nvPr/>
        </p:nvSpPr>
        <p:spPr>
          <a:xfrm>
            <a:off x="-422075" y="1862251"/>
            <a:ext cx="6081979" cy="56857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B9D5367-955D-4686-ACA0-DF185E816E79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fi-FI" b="1" dirty="0">
                <a:solidFill>
                  <a:srgbClr val="58694B"/>
                </a:solidFill>
              </a:rPr>
              <a:t>Tavoitteena sopimus kahdessa tunnissa </a:t>
            </a:r>
            <a:endParaRPr lang="fi-FI" sz="3200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A54FF4C2-C0A5-4700-A82B-542265B675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7132" y="2186753"/>
            <a:ext cx="2563564" cy="823912"/>
          </a:xfrm>
        </p:spPr>
        <p:txBody>
          <a:bodyPr>
            <a:normAutofit/>
          </a:bodyPr>
          <a:lstStyle/>
          <a:p>
            <a:pPr algn="ctr"/>
            <a:r>
              <a:rPr lang="fi-FI" sz="2800" dirty="0"/>
              <a:t>Aihealueet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8EA4FDC8-7E97-4EA0-A9B5-9E59D07662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9172" y="3244609"/>
            <a:ext cx="5157787" cy="36845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600" dirty="0">
                <a:latin typeface="+mj-lt"/>
              </a:rPr>
              <a:t>Sopimukseen valitaan toimenpiteet, joita enemmistö äänioikeutetuista delegaatioista kannattaa. </a:t>
            </a:r>
          </a:p>
          <a:p>
            <a:pPr marL="0" indent="0">
              <a:buNone/>
            </a:pPr>
            <a:r>
              <a:rPr lang="fi-FI" sz="2600" dirty="0">
                <a:latin typeface="+mj-lt"/>
              </a:rPr>
              <a:t>Sopimukseen kirjataan kuuteen aihealueeseen liittyviä esityksiä: </a:t>
            </a:r>
          </a:p>
          <a:p>
            <a:pPr marL="0" indent="0">
              <a:buNone/>
            </a:pPr>
            <a:r>
              <a:rPr lang="fi-FI" sz="2200" dirty="0">
                <a:latin typeface="+mj-lt"/>
              </a:rPr>
              <a:t>1. Energia</a:t>
            </a:r>
            <a:br>
              <a:rPr lang="fi-FI" sz="2200" dirty="0">
                <a:latin typeface="+mj-lt"/>
              </a:rPr>
            </a:br>
            <a:r>
              <a:rPr lang="fi-FI" sz="2200" dirty="0">
                <a:latin typeface="+mj-lt"/>
              </a:rPr>
              <a:t>2. Liikenne</a:t>
            </a:r>
            <a:br>
              <a:rPr lang="fi-FI" sz="2200" dirty="0">
                <a:latin typeface="+mj-lt"/>
              </a:rPr>
            </a:br>
            <a:r>
              <a:rPr lang="fi-FI" sz="2200" dirty="0">
                <a:latin typeface="+mj-lt"/>
              </a:rPr>
              <a:t>3. maa- ja metsätalous</a:t>
            </a:r>
            <a:br>
              <a:rPr lang="fi-FI" sz="2200" dirty="0">
                <a:latin typeface="+mj-lt"/>
              </a:rPr>
            </a:br>
            <a:r>
              <a:rPr lang="fi-FI" sz="2200" dirty="0">
                <a:latin typeface="+mj-lt"/>
              </a:rPr>
              <a:t>4. aluesuunnittelu ja rakentaminen</a:t>
            </a:r>
            <a:br>
              <a:rPr lang="fi-FI" sz="2200" dirty="0">
                <a:latin typeface="+mj-lt"/>
              </a:rPr>
            </a:br>
            <a:r>
              <a:rPr lang="fi-FI" sz="2200" dirty="0">
                <a:latin typeface="+mj-lt"/>
              </a:rPr>
              <a:t>5. yksilöön kohdistuvat rajoitukset </a:t>
            </a:r>
            <a:br>
              <a:rPr lang="fi-FI" sz="2200" dirty="0">
                <a:latin typeface="+mj-lt"/>
              </a:rPr>
            </a:br>
            <a:r>
              <a:rPr lang="fi-FI" sz="2200" dirty="0">
                <a:latin typeface="+mj-lt"/>
              </a:rPr>
              <a:t>6. kansainvälinen vastuu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ECAAE2E2-0A36-4ADC-BB8E-73952FC007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9360" y="2186753"/>
            <a:ext cx="6194426" cy="823912"/>
          </a:xfrm>
        </p:spPr>
        <p:txBody>
          <a:bodyPr>
            <a:normAutofit/>
          </a:bodyPr>
          <a:lstStyle/>
          <a:p>
            <a:pPr algn="ctr"/>
            <a:r>
              <a:rPr lang="fi-FI" sz="2800" dirty="0"/>
              <a:t>Sopimuksen tavoite</a:t>
            </a:r>
          </a:p>
        </p:txBody>
      </p:sp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C02233F0-2A96-4399-8412-BC115E0604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14979" y="3244609"/>
            <a:ext cx="5183188" cy="36845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600" dirty="0">
                <a:latin typeface="+mj-lt"/>
              </a:rPr>
              <a:t>Solmittavan sopimuksen tavoitteena on kattaa ne toimenpiteet, joilla Suomi osallistuu ilmaston lämpenemisen pysäyttämiseen alle kahteen asteeseen (Pariisin ilmastosopimus).</a:t>
            </a:r>
          </a:p>
          <a:p>
            <a:endParaRPr lang="fi-FI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DAF7205-BB37-5544-AEDB-68D9CAEB57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347" y="1840934"/>
            <a:ext cx="2160270" cy="14401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D91D019-76F8-DC4F-AE54-63DBA17DF6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38659">
            <a:off x="5171825" y="1749338"/>
            <a:ext cx="2655732" cy="177048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6B2648E-74BE-974D-8E5E-5D66CF85B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4756">
            <a:off x="4320265" y="5593402"/>
            <a:ext cx="1849141" cy="123276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5B52BE7-5BC3-5145-B8D2-A11075B5B9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59"/>
          <a:stretch/>
        </p:blipFill>
        <p:spPr>
          <a:xfrm>
            <a:off x="-1" y="-114968"/>
            <a:ext cx="2562121" cy="261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999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</TotalTime>
  <Words>343</Words>
  <Application>Microsoft Office PowerPoint</Application>
  <PresentationFormat>Laajakuva</PresentationFormat>
  <Paragraphs>62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 Theme</vt:lpstr>
      <vt:lpstr>Ilmastoneuvottelut Yhteinen sopimus kahdessa tunnissa </vt:lpstr>
      <vt:lpstr>Ilmastonmuutos ja  Pariisin ilmastosopimus</vt:lpstr>
      <vt:lpstr>PowerPoint-esitys</vt:lpstr>
      <vt:lpstr>PowerPoint-esitys</vt:lpstr>
      <vt:lpstr>Pariisin ilmastosopimus</vt:lpstr>
      <vt:lpstr>Ilmastoneuvottelupeli</vt:lpstr>
      <vt:lpstr>Seuraavalla kaksoistunnilla ilmastoneuvottelupeli</vt:lpstr>
      <vt:lpstr>Puheenjohtaja jakaa  puheenvuorot</vt:lpstr>
      <vt:lpstr>Tavoitteena sopimus kahdessa tunnissa </vt:lpstr>
      <vt:lpstr>Delegaatioihin jakautuminen ja rooleihin perehtyminen</vt:lpstr>
      <vt:lpstr>Delegaatioihin  jakautuminen</vt:lpstr>
      <vt:lpstr>Tehtävät</vt:lpstr>
      <vt:lpstr>Kotitehtävä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NEGOTATIONS - role play for a high school classroom</dc:title>
  <dc:creator>Pippuri Riina 18109515</dc:creator>
  <cp:lastModifiedBy>Silkelä Elina</cp:lastModifiedBy>
  <cp:revision>19</cp:revision>
  <dcterms:created xsi:type="dcterms:W3CDTF">2019-05-14T13:59:27Z</dcterms:created>
  <dcterms:modified xsi:type="dcterms:W3CDTF">2019-05-17T19:50:11Z</dcterms:modified>
</cp:coreProperties>
</file>